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3" r:id="rId2"/>
  </p:sldMasterIdLst>
  <p:sldIdLst>
    <p:sldId id="256" r:id="rId3"/>
    <p:sldId id="257" r:id="rId4"/>
    <p:sldId id="258" r:id="rId5"/>
    <p:sldId id="259" r:id="rId6"/>
    <p:sldId id="260" r:id="rId7"/>
    <p:sldId id="261" r:id="rId8"/>
    <p:sldId id="263" r:id="rId9"/>
    <p:sldId id="262"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24" autoAdjust="0"/>
    <p:restoredTop sz="94660"/>
  </p:normalViewPr>
  <p:slideViewPr>
    <p:cSldViewPr>
      <p:cViewPr varScale="1">
        <p:scale>
          <a:sx n="51" d="100"/>
          <a:sy n="51" d="100"/>
        </p:scale>
        <p:origin x="-1068"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presProps" Target="presProps.xml"/><Relationship Id="rId5" Type="http://schemas.openxmlformats.org/officeDocument/2006/relationships/slide" Target="slides/slide3.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30250" y="1905000"/>
            <a:ext cx="7681913" cy="1523495"/>
          </a:xfrm>
        </p:spPr>
        <p:txBody>
          <a:bodyPr>
            <a:noAutofit/>
          </a:bodyPr>
          <a:lstStyle>
            <a:lvl1pPr>
              <a:lnSpc>
                <a:spcPct val="90000"/>
              </a:lnSpc>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730249" y="4344988"/>
            <a:ext cx="7681913"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3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0" y="6238875"/>
            <a:ext cx="9144001" cy="619125"/>
          </a:xfrm>
          <a:solidFill>
            <a:srgbClr val="FFFF99"/>
          </a:solidFill>
        </p:spPr>
        <p:txBody>
          <a:bodyPr wrap="square" lIns="152394" tIns="76197" rIns="152394" bIns="76197" anchor="b" anchorCtr="0">
            <a:noAutofit/>
          </a:bodyPr>
          <a:lstStyle>
            <a:lvl1pPr algn="r">
              <a:buFont typeface="Arial" pitchFamily="34" charset="0"/>
              <a:buNone/>
              <a:defRPr>
                <a:solidFill>
                  <a:srgbClr val="000000"/>
                </a:solidFill>
                <a:effectLst/>
                <a:latin typeface="+mj-lt"/>
              </a:defRPr>
            </a:lvl1pPr>
          </a:lstStyle>
          <a:p>
            <a:pPr lvl="0"/>
            <a:r>
              <a:rPr lang="en-US" smtClean="0"/>
              <a:t>Click to edit Master text styles</a:t>
            </a:r>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2_Demo, Video etc. &quot;special&quot; slides">
    <p:spTree>
      <p:nvGrpSpPr>
        <p:cNvPr id="1" name=""/>
        <p:cNvGrpSpPr/>
        <p:nvPr/>
      </p:nvGrpSpPr>
      <p:grpSpPr>
        <a:xfrm>
          <a:off x="0" y="0"/>
          <a:ext cx="0" cy="0"/>
          <a:chOff x="0" y="0"/>
          <a:chExt cx="0" cy="0"/>
        </a:xfrm>
      </p:grpSpPr>
      <p:sp>
        <p:nvSpPr>
          <p:cNvPr id="2" name="Title 1"/>
          <p:cNvSpPr>
            <a:spLocks noGrp="1"/>
          </p:cNvSpPr>
          <p:nvPr>
            <p:ph type="ctrTitle"/>
          </p:nvPr>
        </p:nvSpPr>
        <p:spPr>
          <a:xfrm>
            <a:off x="1369219" y="649805"/>
            <a:ext cx="7043208" cy="1523494"/>
          </a:xfrm>
        </p:spPr>
        <p:txBody>
          <a:bodyPr anchor="ctr" anchorCtr="0">
            <a:noAutofit/>
          </a:bodyPr>
          <a:lstStyle>
            <a:lvl1pPr>
              <a:lnSpc>
                <a:spcPct val="90000"/>
              </a:lnSpc>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1368955" y="4344988"/>
            <a:ext cx="7043208"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722049" y="2355850"/>
            <a:ext cx="7690114" cy="1384994"/>
          </a:xfrm>
        </p:spPr>
        <p:txBody>
          <a:bodyPr anchor="t" anchorCtr="0">
            <a:noAutofit/>
            <a:scene3d>
              <a:camera prst="orthographicFront"/>
              <a:lightRig rig="flat" dir="t"/>
            </a:scene3d>
            <a:sp3d extrusionH="88900" contourW="2540">
              <a:bevelT w="38100" h="31750"/>
              <a:contourClr>
                <a:srgbClr val="F4A234"/>
              </a:contourClr>
            </a:sp3d>
          </a:bodyPr>
          <a:lstStyle>
            <a:lvl1pPr marL="0" indent="0" algn="l">
              <a:buFont typeface="Arial" pitchFamily="34" charset="0"/>
              <a:buNone/>
              <a:defRPr kumimoji="0" lang="en-US" sz="10000" b="1" i="1" u="none" strike="noStrike" kern="1200" cap="none" spc="-642" normalizeH="0" baseline="0" noProof="0" dirty="0" smtClean="0">
                <a:ln w="11430"/>
                <a:gradFill>
                  <a:gsLst>
                    <a:gs pos="0">
                      <a:srgbClr val="FF9929">
                        <a:lumMod val="20000"/>
                        <a:lumOff val="80000"/>
                      </a:srgbClr>
                    </a:gs>
                    <a:gs pos="28000">
                      <a:srgbClr val="F8F57B"/>
                    </a:gs>
                    <a:gs pos="62000">
                      <a:srgbClr val="D5B953"/>
                    </a:gs>
                    <a:gs pos="88000">
                      <a:srgbClr val="D1943B"/>
                    </a:gs>
                  </a:gsLst>
                  <a:lin ang="5400000"/>
                </a:gradFill>
                <a:effectLst>
                  <a:outerShdw blurRad="50800" dist="39000" dir="5460000" algn="tl">
                    <a:srgbClr val="000000">
                      <a:alpha val="38000"/>
                    </a:srgbClr>
                  </a:outerShdw>
                </a:effectLst>
                <a:uLnTx/>
                <a:uFillTx/>
                <a:latin typeface="+mn-lt"/>
                <a:ea typeface="+mn-ea"/>
                <a:cs typeface="+mn-cs"/>
              </a:defRPr>
            </a:lvl1pPr>
          </a:lstStyle>
          <a:p>
            <a:pPr lvl="0"/>
            <a:r>
              <a:rPr lang="en-US" dirty="0" smtClean="0"/>
              <a:t>click to…</a:t>
            </a:r>
          </a:p>
        </p:txBody>
      </p:sp>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Use for slides with Software Co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722313" y="1905000"/>
            <a:ext cx="8040688" cy="193899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Demo, Video etc. &quot;special&quot; slides">
    <p:spTree>
      <p:nvGrpSpPr>
        <p:cNvPr id="1" name=""/>
        <p:cNvGrpSpPr/>
        <p:nvPr/>
      </p:nvGrpSpPr>
      <p:grpSpPr>
        <a:xfrm>
          <a:off x="0" y="0"/>
          <a:ext cx="0" cy="0"/>
          <a:chOff x="0" y="0"/>
          <a:chExt cx="0" cy="0"/>
        </a:xfrm>
      </p:grpSpPr>
      <p:sp>
        <p:nvSpPr>
          <p:cNvPr id="2" name="Title 1"/>
          <p:cNvSpPr>
            <a:spLocks noGrp="1"/>
          </p:cNvSpPr>
          <p:nvPr>
            <p:ph type="ctrTitle"/>
          </p:nvPr>
        </p:nvSpPr>
        <p:spPr>
          <a:xfrm>
            <a:off x="1369219" y="649805"/>
            <a:ext cx="7043208" cy="1523494"/>
          </a:xfrm>
        </p:spPr>
        <p:txBody>
          <a:bodyPr anchor="ctr" anchorCtr="0">
            <a:noAutofit/>
          </a:bodyPr>
          <a:lstStyle>
            <a:lvl1pPr>
              <a:lnSpc>
                <a:spcPct val="90000"/>
              </a:lnSpc>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1368955" y="4344988"/>
            <a:ext cx="7043208"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722049" y="2355850"/>
            <a:ext cx="7690114" cy="1384994"/>
          </a:xfrm>
        </p:spPr>
        <p:txBody>
          <a:bodyPr anchor="t" anchorCtr="0">
            <a:noAutofit/>
            <a:scene3d>
              <a:camera prst="orthographicFront"/>
              <a:lightRig rig="flat" dir="t"/>
            </a:scene3d>
            <a:sp3d extrusionH="88900" contourW="2540">
              <a:bevelT w="38100" h="31750"/>
              <a:contourClr>
                <a:srgbClr val="F4A234"/>
              </a:contourClr>
            </a:sp3d>
          </a:bodyPr>
          <a:lstStyle>
            <a:lvl1pPr marL="0" indent="0" algn="l">
              <a:buFont typeface="Arial" pitchFamily="34" charset="0"/>
              <a:buNone/>
              <a:defRPr kumimoji="0" lang="en-US" sz="10000" b="1" i="1" u="none" strike="noStrike" kern="1200" cap="none" spc="-642" normalizeH="0" baseline="0" noProof="0" dirty="0" smtClean="0">
                <a:ln w="11430"/>
                <a:gradFill>
                  <a:gsLst>
                    <a:gs pos="0">
                      <a:srgbClr val="FF9929">
                        <a:lumMod val="20000"/>
                        <a:lumOff val="80000"/>
                      </a:srgbClr>
                    </a:gs>
                    <a:gs pos="28000">
                      <a:srgbClr val="F8F57B"/>
                    </a:gs>
                    <a:gs pos="62000">
                      <a:srgbClr val="D5B953"/>
                    </a:gs>
                    <a:gs pos="88000">
                      <a:srgbClr val="D1943B"/>
                    </a:gs>
                  </a:gsLst>
                  <a:lin ang="5400000"/>
                </a:gradFill>
                <a:effectLst>
                  <a:outerShdw blurRad="50800" dist="39000" dir="5460000" algn="tl">
                    <a:srgbClr val="000000">
                      <a:alpha val="38000"/>
                    </a:srgbClr>
                  </a:outerShdw>
                </a:effectLst>
                <a:uLnTx/>
                <a:uFillTx/>
                <a:latin typeface="+mn-lt"/>
                <a:ea typeface="+mn-ea"/>
                <a:cs typeface="+mn-cs"/>
              </a:defRPr>
            </a:lvl1pPr>
          </a:lstStyle>
          <a:p>
            <a:pPr lvl="0"/>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381000" y="1412875"/>
            <a:ext cx="83820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2.xml"/><Relationship Id="rId1" Type="http://schemas.openxmlformats.org/officeDocument/2006/relationships/slideLayout" Target="../slideLayouts/slideLayout13.xml"/><Relationship Id="rId4"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4">
            <a:lum/>
          </a:blip>
          <a:srcRect/>
          <a:stretch>
            <a:fillRect l="-1000" r="-1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2000" cy="2135969"/>
          </a:xfrm>
          <a:prstGeom prst="rect">
            <a:avLst/>
          </a:prstGeom>
        </p:spPr>
        <p:txBody>
          <a:bodyPr vert="horz"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5"/>
        </a:buBlip>
        <a:defRPr sz="3200" kern="1200">
          <a:solidFill>
            <a:schemeClr val="tx1"/>
          </a:solidFill>
          <a:latin typeface="+mn-lt"/>
          <a:ea typeface="+mn-ea"/>
          <a:cs typeface="+mn-cs"/>
        </a:defRPr>
      </a:lvl1pPr>
      <a:lvl2pPr marL="914400" indent="-396875" algn="l" defTabSz="914363" rtl="0" eaLnBrk="1" latinLnBrk="0" hangingPunct="1">
        <a:lnSpc>
          <a:spcPct val="90000"/>
        </a:lnSpc>
        <a:spcBef>
          <a:spcPct val="20000"/>
        </a:spcBef>
        <a:buFontTx/>
        <a:buBlip>
          <a:blip r:embed="rId16"/>
        </a:buBlip>
        <a:defRPr sz="2800" kern="1200">
          <a:solidFill>
            <a:schemeClr val="tx1"/>
          </a:solidFill>
          <a:latin typeface="+mn-lt"/>
          <a:ea typeface="+mn-ea"/>
          <a:cs typeface="+mn-cs"/>
        </a:defRPr>
      </a:lvl2pPr>
      <a:lvl3pPr marL="1258888" indent="-344488" algn="l" defTabSz="914363" rtl="0" eaLnBrk="1" latinLnBrk="0" hangingPunct="1">
        <a:lnSpc>
          <a:spcPct val="90000"/>
        </a:lnSpc>
        <a:spcBef>
          <a:spcPct val="20000"/>
        </a:spcBef>
        <a:buFontTx/>
        <a:buBlip>
          <a:blip r:embed="rId16"/>
        </a:buBlip>
        <a:defRPr sz="2400" kern="1200">
          <a:solidFill>
            <a:schemeClr val="tx1"/>
          </a:solidFill>
          <a:latin typeface="+mn-lt"/>
          <a:ea typeface="+mn-ea"/>
          <a:cs typeface="+mn-cs"/>
        </a:defRPr>
      </a:lvl3pPr>
      <a:lvl4pPr marL="1604963" indent="-346075" algn="l" defTabSz="914363" rtl="0" eaLnBrk="1" latinLnBrk="0" hangingPunct="1">
        <a:lnSpc>
          <a:spcPct val="90000"/>
        </a:lnSpc>
        <a:spcBef>
          <a:spcPct val="20000"/>
        </a:spcBef>
        <a:buFontTx/>
        <a:buBlip>
          <a:blip r:embed="rId16"/>
        </a:buBlip>
        <a:defRPr sz="2400" kern="1200">
          <a:solidFill>
            <a:schemeClr val="tx1"/>
          </a:solidFill>
          <a:latin typeface="+mn-lt"/>
          <a:ea typeface="+mn-ea"/>
          <a:cs typeface="+mn-cs"/>
        </a:defRPr>
      </a:lvl4pPr>
      <a:lvl5pPr marL="1941513" indent="-336550" algn="l" defTabSz="914363" rtl="0" eaLnBrk="1" latinLnBrk="0" hangingPunct="1">
        <a:lnSpc>
          <a:spcPct val="90000"/>
        </a:lnSpc>
        <a:spcBef>
          <a:spcPct val="20000"/>
        </a:spcBef>
        <a:buFontTx/>
        <a:buBlip>
          <a:blip r:embed="rId16"/>
        </a:buBlip>
        <a:defRPr sz="2400" kern="1200">
          <a:solidFill>
            <a:schemeClr val="tx1"/>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lum/>
          </a:blip>
          <a:srcRect/>
          <a:stretch>
            <a:fillRect l="-1000" r="-1000"/>
          </a:stretch>
        </a:blipFill>
        <a:effectLst/>
      </p:bgPr>
    </p:bg>
    <p:spTree>
      <p:nvGrpSpPr>
        <p:cNvPr id="1" name=""/>
        <p:cNvGrpSpPr/>
        <p:nvPr/>
      </p:nvGrpSpPr>
      <p:grpSpPr>
        <a:xfrm>
          <a:off x="0" y="0"/>
          <a:ext cx="0" cy="0"/>
          <a:chOff x="0" y="0"/>
          <a:chExt cx="0" cy="0"/>
        </a:xfrm>
      </p:grpSpPr>
      <p:pic>
        <p:nvPicPr>
          <p:cNvPr id="4" name="Picture 3" descr="white rectangle.png"/>
          <p:cNvPicPr>
            <a:picLocks noChangeAspect="1"/>
          </p:cNvPicPr>
          <p:nvPr/>
        </p:nvPicPr>
        <p:blipFill>
          <a:blip r:embed="rId4"/>
          <a:srcRect b="10453"/>
          <a:stretch>
            <a:fillRect/>
          </a:stretch>
        </p:blipFill>
        <p:spPr>
          <a:xfrm>
            <a:off x="0" y="1299706"/>
            <a:ext cx="9144000" cy="5558294"/>
          </a:xfrm>
          <a:prstGeom prst="rect">
            <a:avLst/>
          </a:prstGeom>
        </p:spPr>
      </p:pic>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722312" y="1905000"/>
            <a:ext cx="8040688" cy="2108269"/>
          </a:xfrm>
          <a:prstGeom prst="rect">
            <a:avLst/>
          </a:prstGeom>
        </p:spPr>
        <p:txBody>
          <a:bodyPr vert="horz" wrap="square"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lt1" tx1="dk1" bg2="lt2" tx2="dk2" accent1="accent1" accent2="accent2" accent3="accent3" accent4="accent4" accent5="accent5" accent6="accent6" hlink="hlink" folHlink="folHlink"/>
  <p:sldLayoutIdLst>
    <p:sldLayoutId id="2147483674" r:id="rId1"/>
  </p:sldLayoutIdLst>
  <p:transition>
    <p:fade/>
  </p:transition>
  <p:txStyles>
    <p:titleStyle>
      <a:lvl1pPr algn="l" defTabSz="914363" rtl="0" eaLnBrk="1" latinLnBrk="0" hangingPunct="1">
        <a:lnSpc>
          <a:spcPct val="90000"/>
        </a:lnSpc>
        <a:spcBef>
          <a:spcPct val="0"/>
        </a:spcBef>
        <a:buNone/>
        <a:defRPr lang="en-US" sz="4800" b="0" kern="1200" cap="none" spc="-125"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latin typeface="+mj-lt"/>
          <a:ea typeface="+mn-ea"/>
          <a:cs typeface="Arial" charset="0"/>
        </a:defRPr>
      </a:lvl1pPr>
    </p:titleStyle>
    <p:bodyStyle>
      <a:lvl1pPr marL="0" indent="0" algn="l" defTabSz="914363" rtl="0" eaLnBrk="1" latinLnBrk="0" hangingPunct="1">
        <a:lnSpc>
          <a:spcPct val="90000"/>
        </a:lnSpc>
        <a:spcBef>
          <a:spcPct val="20000"/>
        </a:spcBef>
        <a:buFont typeface="Arial" pitchFamily="34" charset="0"/>
        <a:buNone/>
        <a:defRPr sz="3000" b="1" kern="1200">
          <a:solidFill>
            <a:schemeClr val="tx1"/>
          </a:solidFill>
          <a:latin typeface="Courier New" pitchFamily="49" charset="0"/>
          <a:ea typeface="+mn-ea"/>
          <a:cs typeface="Courier New" pitchFamily="49" charset="0"/>
        </a:defRPr>
      </a:lvl1pPr>
      <a:lvl2pPr marL="384954" indent="-7937" algn="l" defTabSz="914363" rtl="0" eaLnBrk="1" latinLnBrk="0" hangingPunct="1">
        <a:lnSpc>
          <a:spcPct val="90000"/>
        </a:lnSpc>
        <a:spcBef>
          <a:spcPct val="20000"/>
        </a:spcBef>
        <a:buFont typeface="Arial" pitchFamily="34" charset="0"/>
        <a:buNone/>
        <a:defRPr sz="2800" b="1" kern="1200">
          <a:solidFill>
            <a:schemeClr val="tx1"/>
          </a:solidFill>
          <a:latin typeface="Courier New" pitchFamily="49" charset="0"/>
          <a:ea typeface="+mn-ea"/>
          <a:cs typeface="Courier New" pitchFamily="49" charset="0"/>
        </a:defRPr>
      </a:lvl2pPr>
      <a:lvl3pPr marL="761970" indent="-7937" algn="l" defTabSz="914363" rtl="0" eaLnBrk="1" latinLnBrk="0" hangingPunct="1">
        <a:lnSpc>
          <a:spcPct val="90000"/>
        </a:lnSpc>
        <a:spcBef>
          <a:spcPct val="20000"/>
        </a:spcBef>
        <a:buFont typeface="Arial" pitchFamily="34" charset="0"/>
        <a:buNone/>
        <a:defRPr sz="2400" b="1" kern="1200">
          <a:solidFill>
            <a:schemeClr val="tx1"/>
          </a:solidFill>
          <a:latin typeface="Courier New" pitchFamily="49" charset="0"/>
          <a:ea typeface="+mn-ea"/>
          <a:cs typeface="Courier New" pitchFamily="49" charset="0"/>
        </a:defRPr>
      </a:lvl3pPr>
      <a:lvl4pPr marL="1094009" indent="7937" algn="l" defTabSz="914363" rtl="0" eaLnBrk="1" latinLnBrk="0" hangingPunct="1">
        <a:lnSpc>
          <a:spcPct val="90000"/>
        </a:lnSpc>
        <a:spcBef>
          <a:spcPct val="20000"/>
        </a:spcBef>
        <a:buFont typeface="Arial" pitchFamily="34" charset="0"/>
        <a:buNone/>
        <a:defRPr sz="2400" b="1" kern="1200">
          <a:solidFill>
            <a:schemeClr val="tx1"/>
          </a:solidFill>
          <a:latin typeface="Courier New" pitchFamily="49" charset="0"/>
          <a:ea typeface="+mn-ea"/>
          <a:cs typeface="Courier New" pitchFamily="49" charset="0"/>
        </a:defRPr>
      </a:lvl4pPr>
      <a:lvl5pPr marL="1426047" indent="0" algn="l" defTabSz="914363" rtl="0" eaLnBrk="1" latinLnBrk="0" hangingPunct="1">
        <a:lnSpc>
          <a:spcPct val="90000"/>
        </a:lnSpc>
        <a:spcBef>
          <a:spcPct val="20000"/>
        </a:spcBef>
        <a:buFont typeface="Arial" pitchFamily="34" charset="0"/>
        <a:buNone/>
        <a:defRPr sz="2400" b="1" kern="1200">
          <a:solidFill>
            <a:schemeClr val="tx1"/>
          </a:solidFill>
          <a:latin typeface="Courier New" pitchFamily="49" charset="0"/>
          <a:ea typeface="+mn-ea"/>
          <a:cs typeface="Courier New" pitchFamily="49" charset="0"/>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1905000"/>
            <a:ext cx="9144000" cy="1523495"/>
          </a:xfrm>
        </p:spPr>
        <p:txBody>
          <a:bodyPr/>
          <a:lstStyle/>
          <a:p>
            <a:pPr algn="ctr"/>
            <a:r>
              <a:rPr lang="en-US" sz="9600" dirty="0" smtClean="0"/>
              <a:t>Tense of the Verb</a:t>
            </a:r>
            <a:endParaRPr lang="en-US" sz="9600" dirty="0"/>
          </a:p>
        </p:txBody>
      </p:sp>
      <p:sp>
        <p:nvSpPr>
          <p:cNvPr id="3" name="Subtitle 2"/>
          <p:cNvSpPr>
            <a:spLocks noGrp="1"/>
          </p:cNvSpPr>
          <p:nvPr>
            <p:ph type="subTitle" idx="1"/>
          </p:nvPr>
        </p:nvSpPr>
        <p:spPr>
          <a:xfrm>
            <a:off x="762000" y="3352800"/>
            <a:ext cx="7681913" cy="461665"/>
          </a:xfrm>
        </p:spPr>
        <p:txBody>
          <a:bodyPr/>
          <a:lstStyle/>
          <a:p>
            <a:pPr algn="ctr"/>
            <a:r>
              <a:rPr lang="en-US" sz="5400" dirty="0" smtClean="0">
                <a:solidFill>
                  <a:srgbClr val="FFC000"/>
                </a:solidFill>
              </a:rPr>
              <a:t>English for Grade 7</a:t>
            </a:r>
          </a:p>
          <a:p>
            <a:pPr algn="ctr"/>
            <a:r>
              <a:rPr lang="en-US" dirty="0" smtClean="0">
                <a:solidFill>
                  <a:srgbClr val="FFC000"/>
                </a:solidFill>
              </a:rPr>
              <a:t>Atty. </a:t>
            </a:r>
            <a:r>
              <a:rPr lang="en-US" dirty="0" err="1" smtClean="0">
                <a:solidFill>
                  <a:srgbClr val="FFC000"/>
                </a:solidFill>
              </a:rPr>
              <a:t>Benjie</a:t>
            </a:r>
            <a:r>
              <a:rPr lang="en-US" dirty="0" smtClean="0">
                <a:solidFill>
                  <a:srgbClr val="FFC000"/>
                </a:solidFill>
              </a:rPr>
              <a:t> C. Martinez, CPA, Ed. D., Ph. D.</a:t>
            </a:r>
          </a:p>
          <a:p>
            <a:pPr algn="ctr"/>
            <a:r>
              <a:rPr lang="en-US" sz="2400" dirty="0" smtClean="0">
                <a:solidFill>
                  <a:srgbClr val="FFC000"/>
                </a:solidFill>
              </a:rPr>
              <a:t>English Teacher-University President</a:t>
            </a:r>
          </a:p>
          <a:p>
            <a:pPr algn="ctr"/>
            <a:r>
              <a:rPr lang="en-US" sz="2400" dirty="0" smtClean="0">
                <a:solidFill>
                  <a:srgbClr val="FFC000"/>
                </a:solidFill>
              </a:rPr>
              <a:t>October 3, 2012 | Speech Lab</a:t>
            </a:r>
            <a:endParaRPr lang="en-US" sz="2400" dirty="0">
              <a:solidFill>
                <a:srgbClr val="FFC000"/>
              </a:solidFill>
            </a:endParaRPr>
          </a:p>
        </p:txBody>
      </p:sp>
    </p:spTree>
    <p:extLst>
      <p:ext uri="{BB962C8B-B14F-4D97-AF65-F5344CB8AC3E}">
        <p14:creationId xmlns:p14="http://schemas.microsoft.com/office/powerpoint/2010/main" val="1751964340"/>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1"/>
            <a:ext cx="9144000" cy="1219200"/>
          </a:xfrm>
        </p:spPr>
        <p:txBody>
          <a:bodyPr/>
          <a:lstStyle/>
          <a:p>
            <a:r>
              <a:rPr lang="en-US" dirty="0" smtClean="0"/>
              <a:t> Introduction</a:t>
            </a:r>
            <a:endParaRPr lang="en-US" dirty="0"/>
          </a:p>
        </p:txBody>
      </p:sp>
      <p:sp>
        <p:nvSpPr>
          <p:cNvPr id="3" name="Subtitle 2"/>
          <p:cNvSpPr>
            <a:spLocks noGrp="1"/>
          </p:cNvSpPr>
          <p:nvPr>
            <p:ph type="subTitle" idx="1"/>
          </p:nvPr>
        </p:nvSpPr>
        <p:spPr>
          <a:xfrm>
            <a:off x="152400" y="1295400"/>
            <a:ext cx="8259763" cy="3511253"/>
          </a:xfrm>
        </p:spPr>
        <p:txBody>
          <a:bodyPr/>
          <a:lstStyle/>
          <a:p>
            <a:r>
              <a:rPr lang="en-US" dirty="0" smtClean="0">
                <a:solidFill>
                  <a:srgbClr val="FFC000"/>
                </a:solidFill>
              </a:rPr>
              <a:t>Actually, there are only two simple tenses in English Language—Past and Present Tense. In this lesson, we will know how to form the present and past form of the regular and irregular verbs in English language.</a:t>
            </a:r>
          </a:p>
          <a:p>
            <a:endParaRPr lang="en-US" dirty="0">
              <a:solidFill>
                <a:srgbClr val="FFC000"/>
              </a:solidFill>
            </a:endParaRPr>
          </a:p>
          <a:p>
            <a:endParaRPr lang="en-US" dirty="0">
              <a:solidFill>
                <a:srgbClr val="FFC000"/>
              </a:solidFill>
            </a:endParaRPr>
          </a:p>
        </p:txBody>
      </p:sp>
    </p:spTree>
    <p:extLst>
      <p:ext uri="{BB962C8B-B14F-4D97-AF65-F5344CB8AC3E}">
        <p14:creationId xmlns:p14="http://schemas.microsoft.com/office/powerpoint/2010/main" val="2109953464"/>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1"/>
            <a:ext cx="9144000" cy="1219200"/>
          </a:xfrm>
        </p:spPr>
        <p:txBody>
          <a:bodyPr/>
          <a:lstStyle/>
          <a:p>
            <a:r>
              <a:rPr lang="en-US" dirty="0" smtClean="0"/>
              <a:t>Present Tense</a:t>
            </a:r>
            <a:endParaRPr lang="en-US" dirty="0"/>
          </a:p>
        </p:txBody>
      </p:sp>
      <p:sp>
        <p:nvSpPr>
          <p:cNvPr id="3" name="Subtitle 2"/>
          <p:cNvSpPr>
            <a:spLocks noGrp="1"/>
          </p:cNvSpPr>
          <p:nvPr>
            <p:ph type="subTitle" idx="1"/>
          </p:nvPr>
        </p:nvSpPr>
        <p:spPr>
          <a:xfrm>
            <a:off x="152400" y="1295400"/>
            <a:ext cx="8763000" cy="5181600"/>
          </a:xfrm>
        </p:spPr>
        <p:txBody>
          <a:bodyPr/>
          <a:lstStyle/>
          <a:p>
            <a:r>
              <a:rPr lang="en-US" dirty="0" smtClean="0">
                <a:solidFill>
                  <a:srgbClr val="FFC000"/>
                </a:solidFill>
              </a:rPr>
              <a:t>The present tense of the verb connotes action that is happening “TODAY” or “NOW.”</a:t>
            </a:r>
          </a:p>
          <a:p>
            <a:endParaRPr lang="en-US" dirty="0">
              <a:solidFill>
                <a:srgbClr val="FFC000"/>
              </a:solidFill>
            </a:endParaRPr>
          </a:p>
          <a:p>
            <a:r>
              <a:rPr lang="en-US" dirty="0" smtClean="0">
                <a:solidFill>
                  <a:srgbClr val="FFC000"/>
                </a:solidFill>
              </a:rPr>
              <a:t>To form the simple present tense of the regular present tense, add </a:t>
            </a:r>
            <a:r>
              <a:rPr lang="en-US" i="1" dirty="0" smtClean="0">
                <a:solidFill>
                  <a:srgbClr val="FFC000"/>
                </a:solidFill>
              </a:rPr>
              <a:t>–s </a:t>
            </a:r>
            <a:r>
              <a:rPr lang="en-US" dirty="0" smtClean="0">
                <a:solidFill>
                  <a:srgbClr val="FFC000"/>
                </a:solidFill>
              </a:rPr>
              <a:t>or </a:t>
            </a:r>
            <a:r>
              <a:rPr lang="en-US" i="1" dirty="0" smtClean="0">
                <a:solidFill>
                  <a:srgbClr val="FFC000"/>
                </a:solidFill>
              </a:rPr>
              <a:t>–</a:t>
            </a:r>
            <a:r>
              <a:rPr lang="en-US" i="1" dirty="0" err="1" smtClean="0">
                <a:solidFill>
                  <a:srgbClr val="FFC000"/>
                </a:solidFill>
              </a:rPr>
              <a:t>es</a:t>
            </a:r>
            <a:r>
              <a:rPr lang="en-US" i="1" dirty="0">
                <a:solidFill>
                  <a:srgbClr val="FFC000"/>
                </a:solidFill>
              </a:rPr>
              <a:t> </a:t>
            </a:r>
            <a:r>
              <a:rPr lang="en-US" dirty="0" smtClean="0">
                <a:solidFill>
                  <a:srgbClr val="FFC000"/>
                </a:solidFill>
              </a:rPr>
              <a:t>at the end of the word.</a:t>
            </a:r>
          </a:p>
          <a:p>
            <a:endParaRPr lang="en-US" dirty="0">
              <a:solidFill>
                <a:srgbClr val="FFC000"/>
              </a:solidFill>
            </a:endParaRPr>
          </a:p>
          <a:p>
            <a:r>
              <a:rPr lang="en-US" dirty="0" smtClean="0">
                <a:solidFill>
                  <a:srgbClr val="FFC000"/>
                </a:solidFill>
              </a:rPr>
              <a:t>Always remember that the verb shall always agree with its subject.</a:t>
            </a:r>
          </a:p>
          <a:p>
            <a:endParaRPr lang="en-US" dirty="0">
              <a:solidFill>
                <a:srgbClr val="FFC000"/>
              </a:solidFill>
            </a:endParaRPr>
          </a:p>
          <a:p>
            <a:r>
              <a:rPr lang="en-US" dirty="0" smtClean="0">
                <a:solidFill>
                  <a:srgbClr val="FFC000"/>
                </a:solidFill>
              </a:rPr>
              <a:t>Example: 		Jim </a:t>
            </a:r>
            <a:r>
              <a:rPr lang="en-US" b="1" i="1" u="sng" dirty="0" smtClean="0">
                <a:solidFill>
                  <a:srgbClr val="FFC000"/>
                </a:solidFill>
              </a:rPr>
              <a:t>eats</a:t>
            </a:r>
            <a:r>
              <a:rPr lang="en-US" dirty="0" smtClean="0">
                <a:solidFill>
                  <a:srgbClr val="FFC000"/>
                </a:solidFill>
              </a:rPr>
              <a:t> ice cream.</a:t>
            </a:r>
          </a:p>
          <a:p>
            <a:r>
              <a:rPr lang="en-US" dirty="0">
                <a:solidFill>
                  <a:srgbClr val="FFC000"/>
                </a:solidFill>
              </a:rPr>
              <a:t>	</a:t>
            </a:r>
            <a:r>
              <a:rPr lang="en-US" dirty="0" smtClean="0">
                <a:solidFill>
                  <a:srgbClr val="FFC000"/>
                </a:solidFill>
              </a:rPr>
              <a:t>	</a:t>
            </a:r>
            <a:r>
              <a:rPr lang="en-US" sz="2000" dirty="0" smtClean="0">
                <a:solidFill>
                  <a:srgbClr val="FFC000"/>
                </a:solidFill>
              </a:rPr>
              <a:t>	(Jim is singular, so, our verb must be also singular)</a:t>
            </a:r>
            <a:endParaRPr lang="en-US" dirty="0">
              <a:solidFill>
                <a:srgbClr val="FFC000"/>
              </a:solidFill>
            </a:endParaRPr>
          </a:p>
        </p:txBody>
      </p:sp>
    </p:spTree>
    <p:extLst>
      <p:ext uri="{BB962C8B-B14F-4D97-AF65-F5344CB8AC3E}">
        <p14:creationId xmlns:p14="http://schemas.microsoft.com/office/powerpoint/2010/main" val="3446595569"/>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1"/>
            <a:ext cx="9144000" cy="1219200"/>
          </a:xfrm>
        </p:spPr>
        <p:txBody>
          <a:bodyPr/>
          <a:lstStyle/>
          <a:p>
            <a:r>
              <a:rPr lang="en-US" dirty="0" smtClean="0">
                <a:solidFill>
                  <a:srgbClr val="FFC000"/>
                </a:solidFill>
              </a:rPr>
              <a:t>Present Tense</a:t>
            </a:r>
            <a:endParaRPr lang="en-US" dirty="0">
              <a:solidFill>
                <a:srgbClr val="FFC000"/>
              </a:solidFill>
            </a:endParaRPr>
          </a:p>
        </p:txBody>
      </p:sp>
      <p:sp>
        <p:nvSpPr>
          <p:cNvPr id="3" name="Subtitle 2"/>
          <p:cNvSpPr>
            <a:spLocks noGrp="1"/>
          </p:cNvSpPr>
          <p:nvPr>
            <p:ph type="subTitle" idx="1"/>
          </p:nvPr>
        </p:nvSpPr>
        <p:spPr>
          <a:xfrm>
            <a:off x="152400" y="1295400"/>
            <a:ext cx="8763000" cy="5181600"/>
          </a:xfrm>
        </p:spPr>
        <p:txBody>
          <a:bodyPr/>
          <a:lstStyle/>
          <a:p>
            <a:r>
              <a:rPr lang="en-US" dirty="0" smtClean="0">
                <a:solidFill>
                  <a:srgbClr val="FFC000"/>
                </a:solidFill>
              </a:rPr>
              <a:t>Few examples </a:t>
            </a:r>
          </a:p>
          <a:p>
            <a:r>
              <a:rPr lang="en-US" dirty="0" smtClean="0">
                <a:solidFill>
                  <a:srgbClr val="FFC000"/>
                </a:solidFill>
              </a:rPr>
              <a:t>of verbs in their</a:t>
            </a:r>
          </a:p>
          <a:p>
            <a:r>
              <a:rPr lang="en-US" dirty="0" smtClean="0">
                <a:solidFill>
                  <a:srgbClr val="FFC000"/>
                </a:solidFill>
              </a:rPr>
              <a:t>Singular and</a:t>
            </a:r>
          </a:p>
          <a:p>
            <a:r>
              <a:rPr lang="en-US" dirty="0" smtClean="0">
                <a:solidFill>
                  <a:srgbClr val="FFC000"/>
                </a:solidFill>
              </a:rPr>
              <a:t>Plural form.</a:t>
            </a:r>
            <a:endParaRPr lang="en-US" dirty="0">
              <a:solidFill>
                <a:srgbClr val="FFC000"/>
              </a:solidFill>
            </a:endParaRPr>
          </a:p>
        </p:txBody>
      </p:sp>
      <p:graphicFrame>
        <p:nvGraphicFramePr>
          <p:cNvPr id="4" name="Table 3"/>
          <p:cNvGraphicFramePr>
            <a:graphicFrameLocks noGrp="1"/>
          </p:cNvGraphicFramePr>
          <p:nvPr>
            <p:extLst>
              <p:ext uri="{D42A27DB-BD31-4B8C-83A1-F6EECF244321}">
                <p14:modId xmlns:p14="http://schemas.microsoft.com/office/powerpoint/2010/main" val="1957389952"/>
              </p:ext>
            </p:extLst>
          </p:nvPr>
        </p:nvGraphicFramePr>
        <p:xfrm>
          <a:off x="3047999" y="1371600"/>
          <a:ext cx="5791200" cy="4800600"/>
        </p:xfrm>
        <a:graphic>
          <a:graphicData uri="http://schemas.openxmlformats.org/drawingml/2006/table">
            <a:tbl>
              <a:tblPr firstRow="1" bandRow="1">
                <a:tableStyleId>{00A15C55-8517-42AA-B614-E9B94910E393}</a:tableStyleId>
              </a:tblPr>
              <a:tblGrid>
                <a:gridCol w="2743200"/>
                <a:gridCol w="3048000"/>
              </a:tblGrid>
              <a:tr h="685800">
                <a:tc>
                  <a:txBody>
                    <a:bodyPr/>
                    <a:lstStyle/>
                    <a:p>
                      <a:pPr algn="ctr"/>
                      <a:r>
                        <a:rPr lang="en-US" sz="3200" dirty="0" smtClean="0">
                          <a:solidFill>
                            <a:schemeClr val="bg1">
                              <a:lumMod val="85000"/>
                              <a:lumOff val="15000"/>
                            </a:schemeClr>
                          </a:solidFill>
                        </a:rPr>
                        <a:t>Singular</a:t>
                      </a:r>
                      <a:endParaRPr lang="en-US" sz="3200" dirty="0">
                        <a:solidFill>
                          <a:schemeClr val="bg1">
                            <a:lumMod val="85000"/>
                            <a:lumOff val="15000"/>
                          </a:schemeClr>
                        </a:solidFill>
                      </a:endParaRPr>
                    </a:p>
                  </a:txBody>
                  <a:tcPr/>
                </a:tc>
                <a:tc>
                  <a:txBody>
                    <a:bodyPr/>
                    <a:lstStyle/>
                    <a:p>
                      <a:pPr algn="ctr"/>
                      <a:r>
                        <a:rPr lang="en-US" sz="3200" dirty="0" smtClean="0">
                          <a:solidFill>
                            <a:schemeClr val="bg1">
                              <a:lumMod val="85000"/>
                              <a:lumOff val="15000"/>
                            </a:schemeClr>
                          </a:solidFill>
                        </a:rPr>
                        <a:t>Plural</a:t>
                      </a:r>
                      <a:endParaRPr lang="en-US" sz="3200" dirty="0">
                        <a:solidFill>
                          <a:schemeClr val="bg1">
                            <a:lumMod val="85000"/>
                            <a:lumOff val="15000"/>
                          </a:schemeClr>
                        </a:solidFill>
                      </a:endParaRPr>
                    </a:p>
                  </a:txBody>
                  <a:tcPr/>
                </a:tc>
              </a:tr>
              <a:tr h="685800">
                <a:tc>
                  <a:txBody>
                    <a:bodyPr/>
                    <a:lstStyle/>
                    <a:p>
                      <a:pPr algn="ctr"/>
                      <a:r>
                        <a:rPr lang="en-US" sz="3200" dirty="0" smtClean="0">
                          <a:solidFill>
                            <a:schemeClr val="bg1">
                              <a:lumMod val="85000"/>
                              <a:lumOff val="15000"/>
                            </a:schemeClr>
                          </a:solidFill>
                        </a:rPr>
                        <a:t>runs </a:t>
                      </a:r>
                      <a:endParaRPr lang="en-US" sz="3200" dirty="0">
                        <a:solidFill>
                          <a:schemeClr val="bg1">
                            <a:lumMod val="85000"/>
                            <a:lumOff val="15000"/>
                          </a:schemeClr>
                        </a:solidFill>
                      </a:endParaRPr>
                    </a:p>
                  </a:txBody>
                  <a:tcPr/>
                </a:tc>
                <a:tc>
                  <a:txBody>
                    <a:bodyPr/>
                    <a:lstStyle/>
                    <a:p>
                      <a:pPr algn="ctr"/>
                      <a:r>
                        <a:rPr lang="en-US" sz="3200" dirty="0" smtClean="0">
                          <a:solidFill>
                            <a:schemeClr val="bg1">
                              <a:lumMod val="85000"/>
                              <a:lumOff val="15000"/>
                            </a:schemeClr>
                          </a:solidFill>
                        </a:rPr>
                        <a:t>run</a:t>
                      </a:r>
                      <a:endParaRPr lang="en-US" sz="3200" dirty="0">
                        <a:solidFill>
                          <a:schemeClr val="bg1">
                            <a:lumMod val="85000"/>
                            <a:lumOff val="15000"/>
                          </a:schemeClr>
                        </a:solidFill>
                      </a:endParaRPr>
                    </a:p>
                  </a:txBody>
                  <a:tcPr/>
                </a:tc>
              </a:tr>
              <a:tr h="685800">
                <a:tc>
                  <a:txBody>
                    <a:bodyPr/>
                    <a:lstStyle/>
                    <a:p>
                      <a:pPr algn="ctr"/>
                      <a:r>
                        <a:rPr lang="en-US" sz="3200" dirty="0" smtClean="0">
                          <a:solidFill>
                            <a:schemeClr val="bg1">
                              <a:lumMod val="85000"/>
                              <a:lumOff val="15000"/>
                            </a:schemeClr>
                          </a:solidFill>
                        </a:rPr>
                        <a:t>reads</a:t>
                      </a:r>
                      <a:endParaRPr lang="en-US" sz="3200" dirty="0">
                        <a:solidFill>
                          <a:schemeClr val="bg1">
                            <a:lumMod val="85000"/>
                            <a:lumOff val="15000"/>
                          </a:schemeClr>
                        </a:solidFill>
                      </a:endParaRPr>
                    </a:p>
                  </a:txBody>
                  <a:tcPr/>
                </a:tc>
                <a:tc>
                  <a:txBody>
                    <a:bodyPr/>
                    <a:lstStyle/>
                    <a:p>
                      <a:pPr algn="ctr"/>
                      <a:r>
                        <a:rPr lang="en-US" sz="3200" dirty="0" smtClean="0">
                          <a:solidFill>
                            <a:schemeClr val="bg1">
                              <a:lumMod val="85000"/>
                              <a:lumOff val="15000"/>
                            </a:schemeClr>
                          </a:solidFill>
                        </a:rPr>
                        <a:t>read</a:t>
                      </a:r>
                      <a:endParaRPr lang="en-US" sz="3200" dirty="0">
                        <a:solidFill>
                          <a:schemeClr val="bg1">
                            <a:lumMod val="85000"/>
                            <a:lumOff val="15000"/>
                          </a:schemeClr>
                        </a:solidFill>
                      </a:endParaRPr>
                    </a:p>
                  </a:txBody>
                  <a:tcPr/>
                </a:tc>
              </a:tr>
              <a:tr h="685800">
                <a:tc>
                  <a:txBody>
                    <a:bodyPr/>
                    <a:lstStyle/>
                    <a:p>
                      <a:pPr algn="ctr"/>
                      <a:r>
                        <a:rPr lang="en-US" sz="3200" dirty="0" smtClean="0">
                          <a:solidFill>
                            <a:schemeClr val="bg1">
                              <a:lumMod val="85000"/>
                              <a:lumOff val="15000"/>
                            </a:schemeClr>
                          </a:solidFill>
                        </a:rPr>
                        <a:t>cries</a:t>
                      </a:r>
                      <a:endParaRPr lang="en-US" sz="3200" dirty="0">
                        <a:solidFill>
                          <a:schemeClr val="bg1">
                            <a:lumMod val="85000"/>
                            <a:lumOff val="15000"/>
                          </a:schemeClr>
                        </a:solidFill>
                      </a:endParaRPr>
                    </a:p>
                  </a:txBody>
                  <a:tcPr/>
                </a:tc>
                <a:tc>
                  <a:txBody>
                    <a:bodyPr/>
                    <a:lstStyle/>
                    <a:p>
                      <a:pPr algn="ctr"/>
                      <a:r>
                        <a:rPr lang="en-US" sz="3200" dirty="0" smtClean="0">
                          <a:solidFill>
                            <a:schemeClr val="bg1">
                              <a:lumMod val="85000"/>
                              <a:lumOff val="15000"/>
                            </a:schemeClr>
                          </a:solidFill>
                        </a:rPr>
                        <a:t>cry</a:t>
                      </a:r>
                      <a:endParaRPr lang="en-US" sz="3200" dirty="0">
                        <a:solidFill>
                          <a:schemeClr val="bg1">
                            <a:lumMod val="85000"/>
                            <a:lumOff val="15000"/>
                          </a:schemeClr>
                        </a:solidFill>
                      </a:endParaRPr>
                    </a:p>
                  </a:txBody>
                  <a:tcPr/>
                </a:tc>
              </a:tr>
              <a:tr h="685800">
                <a:tc>
                  <a:txBody>
                    <a:bodyPr/>
                    <a:lstStyle/>
                    <a:p>
                      <a:pPr algn="ctr"/>
                      <a:r>
                        <a:rPr lang="en-US" sz="3200" dirty="0" smtClean="0">
                          <a:solidFill>
                            <a:schemeClr val="bg1">
                              <a:lumMod val="85000"/>
                              <a:lumOff val="15000"/>
                            </a:schemeClr>
                          </a:solidFill>
                        </a:rPr>
                        <a:t>buys</a:t>
                      </a:r>
                      <a:endParaRPr lang="en-US" sz="3200" dirty="0">
                        <a:solidFill>
                          <a:schemeClr val="bg1">
                            <a:lumMod val="85000"/>
                            <a:lumOff val="15000"/>
                          </a:schemeClr>
                        </a:solidFill>
                      </a:endParaRPr>
                    </a:p>
                  </a:txBody>
                  <a:tcPr/>
                </a:tc>
                <a:tc>
                  <a:txBody>
                    <a:bodyPr/>
                    <a:lstStyle/>
                    <a:p>
                      <a:pPr algn="ctr"/>
                      <a:r>
                        <a:rPr lang="en-US" sz="3200" dirty="0" smtClean="0">
                          <a:solidFill>
                            <a:schemeClr val="bg1">
                              <a:lumMod val="85000"/>
                              <a:lumOff val="15000"/>
                            </a:schemeClr>
                          </a:solidFill>
                        </a:rPr>
                        <a:t>buy</a:t>
                      </a:r>
                      <a:endParaRPr lang="en-US" sz="3200" dirty="0">
                        <a:solidFill>
                          <a:schemeClr val="bg1">
                            <a:lumMod val="85000"/>
                            <a:lumOff val="15000"/>
                          </a:schemeClr>
                        </a:solidFill>
                      </a:endParaRPr>
                    </a:p>
                  </a:txBody>
                  <a:tcPr/>
                </a:tc>
              </a:tr>
              <a:tr h="685800">
                <a:tc>
                  <a:txBody>
                    <a:bodyPr/>
                    <a:lstStyle/>
                    <a:p>
                      <a:pPr algn="ctr"/>
                      <a:r>
                        <a:rPr lang="en-US" sz="3200" dirty="0" smtClean="0">
                          <a:solidFill>
                            <a:schemeClr val="bg1">
                              <a:lumMod val="85000"/>
                              <a:lumOff val="15000"/>
                            </a:schemeClr>
                          </a:solidFill>
                        </a:rPr>
                        <a:t>leaps</a:t>
                      </a:r>
                      <a:endParaRPr lang="en-US" sz="3200" dirty="0">
                        <a:solidFill>
                          <a:schemeClr val="bg1">
                            <a:lumMod val="85000"/>
                            <a:lumOff val="15000"/>
                          </a:schemeClr>
                        </a:solidFill>
                      </a:endParaRPr>
                    </a:p>
                  </a:txBody>
                  <a:tcPr/>
                </a:tc>
                <a:tc>
                  <a:txBody>
                    <a:bodyPr/>
                    <a:lstStyle/>
                    <a:p>
                      <a:pPr algn="ctr"/>
                      <a:r>
                        <a:rPr lang="en-US" sz="3200" dirty="0" smtClean="0">
                          <a:solidFill>
                            <a:schemeClr val="bg1">
                              <a:lumMod val="85000"/>
                              <a:lumOff val="15000"/>
                            </a:schemeClr>
                          </a:solidFill>
                        </a:rPr>
                        <a:t>leap</a:t>
                      </a:r>
                      <a:endParaRPr lang="en-US" sz="3200" dirty="0">
                        <a:solidFill>
                          <a:schemeClr val="bg1">
                            <a:lumMod val="85000"/>
                            <a:lumOff val="15000"/>
                          </a:schemeClr>
                        </a:solidFill>
                      </a:endParaRPr>
                    </a:p>
                  </a:txBody>
                  <a:tcPr/>
                </a:tc>
              </a:tr>
              <a:tr h="685800">
                <a:tc>
                  <a:txBody>
                    <a:bodyPr/>
                    <a:lstStyle/>
                    <a:p>
                      <a:pPr algn="ctr"/>
                      <a:r>
                        <a:rPr lang="en-US" sz="3200" dirty="0" smtClean="0">
                          <a:solidFill>
                            <a:schemeClr val="bg1">
                              <a:lumMod val="85000"/>
                              <a:lumOff val="15000"/>
                            </a:schemeClr>
                          </a:solidFill>
                        </a:rPr>
                        <a:t>sees</a:t>
                      </a:r>
                      <a:endParaRPr lang="en-US" sz="3200" dirty="0">
                        <a:solidFill>
                          <a:schemeClr val="bg1">
                            <a:lumMod val="85000"/>
                            <a:lumOff val="15000"/>
                          </a:schemeClr>
                        </a:solidFill>
                      </a:endParaRPr>
                    </a:p>
                  </a:txBody>
                  <a:tcPr/>
                </a:tc>
                <a:tc>
                  <a:txBody>
                    <a:bodyPr/>
                    <a:lstStyle/>
                    <a:p>
                      <a:pPr algn="ctr"/>
                      <a:r>
                        <a:rPr lang="en-US" sz="3200" dirty="0" smtClean="0">
                          <a:solidFill>
                            <a:schemeClr val="bg1">
                              <a:lumMod val="85000"/>
                              <a:lumOff val="15000"/>
                            </a:schemeClr>
                          </a:solidFill>
                        </a:rPr>
                        <a:t>see </a:t>
                      </a:r>
                      <a:endParaRPr lang="en-US" sz="3200" dirty="0">
                        <a:solidFill>
                          <a:schemeClr val="bg1">
                            <a:lumMod val="85000"/>
                            <a:lumOff val="15000"/>
                          </a:schemeClr>
                        </a:solidFill>
                      </a:endParaRPr>
                    </a:p>
                  </a:txBody>
                  <a:tcPr/>
                </a:tc>
              </a:tr>
            </a:tbl>
          </a:graphicData>
        </a:graphic>
      </p:graphicFrame>
    </p:spTree>
    <p:extLst>
      <p:ext uri="{BB962C8B-B14F-4D97-AF65-F5344CB8AC3E}">
        <p14:creationId xmlns:p14="http://schemas.microsoft.com/office/powerpoint/2010/main" val="3106612625"/>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1"/>
            <a:ext cx="9144000" cy="1219200"/>
          </a:xfrm>
        </p:spPr>
        <p:txBody>
          <a:bodyPr/>
          <a:lstStyle/>
          <a:p>
            <a:r>
              <a:rPr lang="en-US" dirty="0" smtClean="0"/>
              <a:t>Past Tense</a:t>
            </a:r>
            <a:endParaRPr lang="en-US" dirty="0"/>
          </a:p>
        </p:txBody>
      </p:sp>
      <p:sp>
        <p:nvSpPr>
          <p:cNvPr id="3" name="Subtitle 2"/>
          <p:cNvSpPr>
            <a:spLocks noGrp="1"/>
          </p:cNvSpPr>
          <p:nvPr>
            <p:ph type="subTitle" idx="1"/>
          </p:nvPr>
        </p:nvSpPr>
        <p:spPr>
          <a:xfrm>
            <a:off x="152400" y="1295400"/>
            <a:ext cx="8763000" cy="5181600"/>
          </a:xfrm>
        </p:spPr>
        <p:txBody>
          <a:bodyPr/>
          <a:lstStyle/>
          <a:p>
            <a:r>
              <a:rPr lang="en-US" sz="2800" dirty="0" smtClean="0">
                <a:solidFill>
                  <a:srgbClr val="FFC000"/>
                </a:solidFill>
              </a:rPr>
              <a:t>The past tense of the verb connotes action that is already done.</a:t>
            </a:r>
          </a:p>
          <a:p>
            <a:endParaRPr lang="en-US" sz="2800" dirty="0">
              <a:solidFill>
                <a:srgbClr val="FFC000"/>
              </a:solidFill>
            </a:endParaRPr>
          </a:p>
          <a:p>
            <a:r>
              <a:rPr lang="en-US" sz="2800" dirty="0" smtClean="0">
                <a:solidFill>
                  <a:srgbClr val="FFC000"/>
                </a:solidFill>
              </a:rPr>
              <a:t>To form the simple present tense of the regular present tense, add </a:t>
            </a:r>
            <a:r>
              <a:rPr lang="en-US" sz="2800" i="1" dirty="0" smtClean="0">
                <a:solidFill>
                  <a:srgbClr val="FFC000"/>
                </a:solidFill>
              </a:rPr>
              <a:t>–d </a:t>
            </a:r>
            <a:r>
              <a:rPr lang="en-US" sz="2800" dirty="0" smtClean="0">
                <a:solidFill>
                  <a:srgbClr val="FFC000"/>
                </a:solidFill>
              </a:rPr>
              <a:t>or </a:t>
            </a:r>
            <a:r>
              <a:rPr lang="en-US" sz="2800" i="1" dirty="0" smtClean="0">
                <a:solidFill>
                  <a:srgbClr val="FFC000"/>
                </a:solidFill>
              </a:rPr>
              <a:t>–</a:t>
            </a:r>
            <a:r>
              <a:rPr lang="en-US" sz="2800" i="1" dirty="0" err="1" smtClean="0">
                <a:solidFill>
                  <a:srgbClr val="FFC000"/>
                </a:solidFill>
              </a:rPr>
              <a:t>ed</a:t>
            </a:r>
            <a:r>
              <a:rPr lang="en-US" sz="2800" i="1" dirty="0" smtClean="0">
                <a:solidFill>
                  <a:srgbClr val="FFC000"/>
                </a:solidFill>
              </a:rPr>
              <a:t> </a:t>
            </a:r>
            <a:r>
              <a:rPr lang="en-US" sz="2800" dirty="0" smtClean="0">
                <a:solidFill>
                  <a:srgbClr val="FFC000"/>
                </a:solidFill>
              </a:rPr>
              <a:t>at the end of the word.</a:t>
            </a:r>
          </a:p>
          <a:p>
            <a:endParaRPr lang="en-US" sz="2800" dirty="0">
              <a:solidFill>
                <a:srgbClr val="FFC000"/>
              </a:solidFill>
            </a:endParaRPr>
          </a:p>
          <a:p>
            <a:r>
              <a:rPr lang="en-US" sz="2800" dirty="0" smtClean="0">
                <a:solidFill>
                  <a:srgbClr val="FFC000"/>
                </a:solidFill>
              </a:rPr>
              <a:t>However, in the case of irregular verbs, their past forms differ from the formation of regular past tense. No matter what happens, the structuring is still the same.</a:t>
            </a:r>
          </a:p>
          <a:p>
            <a:endParaRPr lang="en-US" sz="2800" dirty="0">
              <a:solidFill>
                <a:srgbClr val="FFC000"/>
              </a:solidFill>
            </a:endParaRPr>
          </a:p>
          <a:p>
            <a:r>
              <a:rPr lang="en-US" sz="2800" dirty="0" smtClean="0">
                <a:solidFill>
                  <a:srgbClr val="FFC000"/>
                </a:solidFill>
              </a:rPr>
              <a:t>Example: 		Jim cooked food.</a:t>
            </a:r>
          </a:p>
          <a:p>
            <a:r>
              <a:rPr lang="en-US" sz="2800" dirty="0">
                <a:solidFill>
                  <a:srgbClr val="FFC000"/>
                </a:solidFill>
              </a:rPr>
              <a:t>	</a:t>
            </a:r>
            <a:r>
              <a:rPr lang="en-US" sz="2800" dirty="0" smtClean="0">
                <a:solidFill>
                  <a:srgbClr val="FFC000"/>
                </a:solidFill>
              </a:rPr>
              <a:t>	</a:t>
            </a:r>
            <a:r>
              <a:rPr lang="en-US" sz="1800" dirty="0" smtClean="0">
                <a:solidFill>
                  <a:srgbClr val="FFC000"/>
                </a:solidFill>
              </a:rPr>
              <a:t>	</a:t>
            </a:r>
            <a:endParaRPr lang="en-US" sz="2800" dirty="0">
              <a:solidFill>
                <a:srgbClr val="FFC000"/>
              </a:solidFill>
            </a:endParaRPr>
          </a:p>
        </p:txBody>
      </p:sp>
    </p:spTree>
    <p:extLst>
      <p:ext uri="{BB962C8B-B14F-4D97-AF65-F5344CB8AC3E}">
        <p14:creationId xmlns:p14="http://schemas.microsoft.com/office/powerpoint/2010/main" val="3213358753"/>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1"/>
            <a:ext cx="9144000" cy="1219200"/>
          </a:xfrm>
        </p:spPr>
        <p:txBody>
          <a:bodyPr/>
          <a:lstStyle/>
          <a:p>
            <a:r>
              <a:rPr lang="en-US" dirty="0" smtClean="0">
                <a:solidFill>
                  <a:srgbClr val="FFC000"/>
                </a:solidFill>
              </a:rPr>
              <a:t>Past Tense</a:t>
            </a:r>
            <a:endParaRPr lang="en-US" dirty="0">
              <a:solidFill>
                <a:srgbClr val="FFC000"/>
              </a:solidFill>
            </a:endParaRPr>
          </a:p>
        </p:txBody>
      </p:sp>
      <p:sp>
        <p:nvSpPr>
          <p:cNvPr id="3" name="Subtitle 2"/>
          <p:cNvSpPr>
            <a:spLocks noGrp="1"/>
          </p:cNvSpPr>
          <p:nvPr>
            <p:ph type="subTitle" idx="1"/>
          </p:nvPr>
        </p:nvSpPr>
        <p:spPr>
          <a:xfrm>
            <a:off x="152400" y="1295400"/>
            <a:ext cx="8763000" cy="5181600"/>
          </a:xfrm>
        </p:spPr>
        <p:txBody>
          <a:bodyPr/>
          <a:lstStyle/>
          <a:p>
            <a:r>
              <a:rPr lang="en-US" dirty="0" smtClean="0">
                <a:solidFill>
                  <a:srgbClr val="FFC000"/>
                </a:solidFill>
              </a:rPr>
              <a:t>Few examples </a:t>
            </a:r>
          </a:p>
          <a:p>
            <a:r>
              <a:rPr lang="en-US" dirty="0" smtClean="0">
                <a:solidFill>
                  <a:srgbClr val="FFC000"/>
                </a:solidFill>
              </a:rPr>
              <a:t>of verbs in their</a:t>
            </a:r>
          </a:p>
          <a:p>
            <a:r>
              <a:rPr lang="en-US" dirty="0" smtClean="0">
                <a:solidFill>
                  <a:srgbClr val="FFC000"/>
                </a:solidFill>
              </a:rPr>
              <a:t>Singular and</a:t>
            </a:r>
          </a:p>
          <a:p>
            <a:r>
              <a:rPr lang="en-US" dirty="0" smtClean="0">
                <a:solidFill>
                  <a:srgbClr val="FFC000"/>
                </a:solidFill>
              </a:rPr>
              <a:t>Plural form.</a:t>
            </a:r>
            <a:endParaRPr lang="en-US" dirty="0">
              <a:solidFill>
                <a:srgbClr val="FFC000"/>
              </a:solidFill>
            </a:endParaRPr>
          </a:p>
        </p:txBody>
      </p:sp>
      <p:graphicFrame>
        <p:nvGraphicFramePr>
          <p:cNvPr id="4" name="Table 3"/>
          <p:cNvGraphicFramePr>
            <a:graphicFrameLocks noGrp="1"/>
          </p:cNvGraphicFramePr>
          <p:nvPr>
            <p:extLst>
              <p:ext uri="{D42A27DB-BD31-4B8C-83A1-F6EECF244321}">
                <p14:modId xmlns:p14="http://schemas.microsoft.com/office/powerpoint/2010/main" val="1854921414"/>
              </p:ext>
            </p:extLst>
          </p:nvPr>
        </p:nvGraphicFramePr>
        <p:xfrm>
          <a:off x="3047999" y="1371600"/>
          <a:ext cx="5791200" cy="4800600"/>
        </p:xfrm>
        <a:graphic>
          <a:graphicData uri="http://schemas.openxmlformats.org/drawingml/2006/table">
            <a:tbl>
              <a:tblPr firstRow="1" bandRow="1">
                <a:tableStyleId>{00A15C55-8517-42AA-B614-E9B94910E393}</a:tableStyleId>
              </a:tblPr>
              <a:tblGrid>
                <a:gridCol w="2743200"/>
                <a:gridCol w="3048000"/>
              </a:tblGrid>
              <a:tr h="685800">
                <a:tc>
                  <a:txBody>
                    <a:bodyPr/>
                    <a:lstStyle/>
                    <a:p>
                      <a:pPr algn="ctr"/>
                      <a:r>
                        <a:rPr lang="en-US" sz="3200" dirty="0" smtClean="0">
                          <a:solidFill>
                            <a:schemeClr val="bg1">
                              <a:lumMod val="85000"/>
                              <a:lumOff val="15000"/>
                            </a:schemeClr>
                          </a:solidFill>
                        </a:rPr>
                        <a:t>Base Form</a:t>
                      </a:r>
                      <a:endParaRPr lang="en-US" sz="3200" dirty="0">
                        <a:solidFill>
                          <a:schemeClr val="bg1">
                            <a:lumMod val="85000"/>
                            <a:lumOff val="15000"/>
                          </a:schemeClr>
                        </a:solidFill>
                      </a:endParaRPr>
                    </a:p>
                  </a:txBody>
                  <a:tcPr/>
                </a:tc>
                <a:tc>
                  <a:txBody>
                    <a:bodyPr/>
                    <a:lstStyle/>
                    <a:p>
                      <a:pPr algn="ctr"/>
                      <a:r>
                        <a:rPr lang="en-US" sz="3200" dirty="0" smtClean="0">
                          <a:solidFill>
                            <a:schemeClr val="bg1">
                              <a:lumMod val="85000"/>
                              <a:lumOff val="15000"/>
                            </a:schemeClr>
                          </a:solidFill>
                        </a:rPr>
                        <a:t>Past Form</a:t>
                      </a:r>
                      <a:endParaRPr lang="en-US" sz="3200" dirty="0">
                        <a:solidFill>
                          <a:schemeClr val="bg1">
                            <a:lumMod val="85000"/>
                            <a:lumOff val="15000"/>
                          </a:schemeClr>
                        </a:solidFill>
                      </a:endParaRPr>
                    </a:p>
                  </a:txBody>
                  <a:tcPr/>
                </a:tc>
              </a:tr>
              <a:tr h="685800">
                <a:tc>
                  <a:txBody>
                    <a:bodyPr/>
                    <a:lstStyle/>
                    <a:p>
                      <a:pPr algn="ctr"/>
                      <a:r>
                        <a:rPr lang="en-US" sz="3200" dirty="0" smtClean="0">
                          <a:solidFill>
                            <a:schemeClr val="bg1">
                              <a:lumMod val="85000"/>
                              <a:lumOff val="15000"/>
                            </a:schemeClr>
                          </a:solidFill>
                        </a:rPr>
                        <a:t>runs</a:t>
                      </a:r>
                      <a:endParaRPr lang="en-US" sz="3200" dirty="0">
                        <a:solidFill>
                          <a:schemeClr val="bg1">
                            <a:lumMod val="85000"/>
                            <a:lumOff val="15000"/>
                          </a:schemeClr>
                        </a:solidFill>
                      </a:endParaRPr>
                    </a:p>
                  </a:txBody>
                  <a:tcPr/>
                </a:tc>
                <a:tc>
                  <a:txBody>
                    <a:bodyPr/>
                    <a:lstStyle/>
                    <a:p>
                      <a:pPr algn="ctr"/>
                      <a:r>
                        <a:rPr lang="en-US" sz="3200" dirty="0" smtClean="0">
                          <a:solidFill>
                            <a:schemeClr val="bg1">
                              <a:lumMod val="85000"/>
                              <a:lumOff val="15000"/>
                            </a:schemeClr>
                          </a:solidFill>
                        </a:rPr>
                        <a:t>ran</a:t>
                      </a:r>
                      <a:endParaRPr lang="en-US" sz="3200" dirty="0">
                        <a:solidFill>
                          <a:schemeClr val="bg1">
                            <a:lumMod val="85000"/>
                            <a:lumOff val="15000"/>
                          </a:schemeClr>
                        </a:solidFill>
                      </a:endParaRPr>
                    </a:p>
                  </a:txBody>
                  <a:tcPr/>
                </a:tc>
              </a:tr>
              <a:tr h="685800">
                <a:tc>
                  <a:txBody>
                    <a:bodyPr/>
                    <a:lstStyle/>
                    <a:p>
                      <a:pPr algn="ctr"/>
                      <a:r>
                        <a:rPr lang="en-US" sz="3200" dirty="0" smtClean="0">
                          <a:solidFill>
                            <a:schemeClr val="bg1">
                              <a:lumMod val="85000"/>
                              <a:lumOff val="15000"/>
                            </a:schemeClr>
                          </a:solidFill>
                        </a:rPr>
                        <a:t>read</a:t>
                      </a:r>
                      <a:endParaRPr lang="en-US" sz="3200" dirty="0">
                        <a:solidFill>
                          <a:schemeClr val="bg1">
                            <a:lumMod val="85000"/>
                            <a:lumOff val="15000"/>
                          </a:schemeClr>
                        </a:solidFill>
                      </a:endParaRPr>
                    </a:p>
                  </a:txBody>
                  <a:tcPr/>
                </a:tc>
                <a:tc>
                  <a:txBody>
                    <a:bodyPr/>
                    <a:lstStyle/>
                    <a:p>
                      <a:pPr algn="ctr"/>
                      <a:r>
                        <a:rPr lang="en-US" sz="3200" dirty="0" smtClean="0">
                          <a:solidFill>
                            <a:schemeClr val="bg1">
                              <a:lumMod val="85000"/>
                              <a:lumOff val="15000"/>
                            </a:schemeClr>
                          </a:solidFill>
                        </a:rPr>
                        <a:t>read</a:t>
                      </a:r>
                      <a:endParaRPr lang="en-US" sz="3200" dirty="0">
                        <a:solidFill>
                          <a:schemeClr val="bg1">
                            <a:lumMod val="85000"/>
                            <a:lumOff val="15000"/>
                          </a:schemeClr>
                        </a:solidFill>
                      </a:endParaRPr>
                    </a:p>
                  </a:txBody>
                  <a:tcPr/>
                </a:tc>
              </a:tr>
              <a:tr h="685800">
                <a:tc>
                  <a:txBody>
                    <a:bodyPr/>
                    <a:lstStyle/>
                    <a:p>
                      <a:pPr algn="ctr"/>
                      <a:r>
                        <a:rPr lang="en-US" sz="3200" dirty="0" smtClean="0">
                          <a:solidFill>
                            <a:schemeClr val="bg1">
                              <a:lumMod val="85000"/>
                              <a:lumOff val="15000"/>
                            </a:schemeClr>
                          </a:solidFill>
                        </a:rPr>
                        <a:t>cry</a:t>
                      </a:r>
                      <a:endParaRPr lang="en-US" sz="3200" dirty="0">
                        <a:solidFill>
                          <a:schemeClr val="bg1">
                            <a:lumMod val="85000"/>
                            <a:lumOff val="15000"/>
                          </a:schemeClr>
                        </a:solidFill>
                      </a:endParaRPr>
                    </a:p>
                  </a:txBody>
                  <a:tcPr/>
                </a:tc>
                <a:tc>
                  <a:txBody>
                    <a:bodyPr/>
                    <a:lstStyle/>
                    <a:p>
                      <a:pPr algn="ctr"/>
                      <a:r>
                        <a:rPr lang="en-US" sz="3200" dirty="0" smtClean="0">
                          <a:solidFill>
                            <a:schemeClr val="bg1">
                              <a:lumMod val="85000"/>
                              <a:lumOff val="15000"/>
                            </a:schemeClr>
                          </a:solidFill>
                        </a:rPr>
                        <a:t>cried</a:t>
                      </a:r>
                      <a:endParaRPr lang="en-US" sz="3200" dirty="0">
                        <a:solidFill>
                          <a:schemeClr val="bg1">
                            <a:lumMod val="85000"/>
                            <a:lumOff val="15000"/>
                          </a:schemeClr>
                        </a:solidFill>
                      </a:endParaRPr>
                    </a:p>
                  </a:txBody>
                  <a:tcPr/>
                </a:tc>
              </a:tr>
              <a:tr h="685800">
                <a:tc>
                  <a:txBody>
                    <a:bodyPr/>
                    <a:lstStyle/>
                    <a:p>
                      <a:pPr algn="ctr"/>
                      <a:r>
                        <a:rPr lang="en-US" sz="3200" dirty="0" smtClean="0">
                          <a:solidFill>
                            <a:schemeClr val="bg1">
                              <a:lumMod val="85000"/>
                              <a:lumOff val="15000"/>
                            </a:schemeClr>
                          </a:solidFill>
                        </a:rPr>
                        <a:t>buy</a:t>
                      </a:r>
                      <a:endParaRPr lang="en-US" sz="3200" dirty="0">
                        <a:solidFill>
                          <a:schemeClr val="bg1">
                            <a:lumMod val="85000"/>
                            <a:lumOff val="15000"/>
                          </a:schemeClr>
                        </a:solidFill>
                      </a:endParaRPr>
                    </a:p>
                  </a:txBody>
                  <a:tcPr/>
                </a:tc>
                <a:tc>
                  <a:txBody>
                    <a:bodyPr/>
                    <a:lstStyle/>
                    <a:p>
                      <a:pPr algn="ctr"/>
                      <a:r>
                        <a:rPr lang="en-US" sz="3200" dirty="0" smtClean="0">
                          <a:solidFill>
                            <a:schemeClr val="bg1">
                              <a:lumMod val="85000"/>
                              <a:lumOff val="15000"/>
                            </a:schemeClr>
                          </a:solidFill>
                        </a:rPr>
                        <a:t>bought</a:t>
                      </a:r>
                      <a:endParaRPr lang="en-US" sz="3200" dirty="0">
                        <a:solidFill>
                          <a:schemeClr val="bg1">
                            <a:lumMod val="85000"/>
                            <a:lumOff val="15000"/>
                          </a:schemeClr>
                        </a:solidFill>
                      </a:endParaRPr>
                    </a:p>
                  </a:txBody>
                  <a:tcPr/>
                </a:tc>
              </a:tr>
              <a:tr h="685800">
                <a:tc>
                  <a:txBody>
                    <a:bodyPr/>
                    <a:lstStyle/>
                    <a:p>
                      <a:pPr algn="ctr"/>
                      <a:r>
                        <a:rPr lang="en-US" sz="3200" dirty="0" smtClean="0">
                          <a:solidFill>
                            <a:schemeClr val="bg1">
                              <a:lumMod val="85000"/>
                              <a:lumOff val="15000"/>
                            </a:schemeClr>
                          </a:solidFill>
                        </a:rPr>
                        <a:t>fight</a:t>
                      </a:r>
                      <a:endParaRPr lang="en-US" sz="3200" dirty="0">
                        <a:solidFill>
                          <a:schemeClr val="bg1">
                            <a:lumMod val="85000"/>
                            <a:lumOff val="15000"/>
                          </a:schemeClr>
                        </a:solidFill>
                      </a:endParaRPr>
                    </a:p>
                  </a:txBody>
                  <a:tcPr/>
                </a:tc>
                <a:tc>
                  <a:txBody>
                    <a:bodyPr/>
                    <a:lstStyle/>
                    <a:p>
                      <a:pPr algn="ctr"/>
                      <a:r>
                        <a:rPr lang="en-US" sz="3200" dirty="0" smtClean="0">
                          <a:solidFill>
                            <a:schemeClr val="bg1">
                              <a:lumMod val="85000"/>
                              <a:lumOff val="15000"/>
                            </a:schemeClr>
                          </a:solidFill>
                        </a:rPr>
                        <a:t>fought</a:t>
                      </a:r>
                      <a:endParaRPr lang="en-US" sz="3200" dirty="0">
                        <a:solidFill>
                          <a:schemeClr val="bg1">
                            <a:lumMod val="85000"/>
                            <a:lumOff val="15000"/>
                          </a:schemeClr>
                        </a:solidFill>
                      </a:endParaRPr>
                    </a:p>
                  </a:txBody>
                  <a:tcPr/>
                </a:tc>
              </a:tr>
              <a:tr h="685800">
                <a:tc>
                  <a:txBody>
                    <a:bodyPr/>
                    <a:lstStyle/>
                    <a:p>
                      <a:pPr algn="ctr"/>
                      <a:r>
                        <a:rPr lang="en-US" sz="3200" dirty="0" smtClean="0">
                          <a:solidFill>
                            <a:schemeClr val="bg1">
                              <a:lumMod val="85000"/>
                              <a:lumOff val="15000"/>
                            </a:schemeClr>
                          </a:solidFill>
                        </a:rPr>
                        <a:t>see</a:t>
                      </a:r>
                      <a:endParaRPr lang="en-US" sz="3200" dirty="0">
                        <a:solidFill>
                          <a:schemeClr val="bg1">
                            <a:lumMod val="85000"/>
                            <a:lumOff val="15000"/>
                          </a:schemeClr>
                        </a:solidFill>
                      </a:endParaRPr>
                    </a:p>
                  </a:txBody>
                  <a:tcPr/>
                </a:tc>
                <a:tc>
                  <a:txBody>
                    <a:bodyPr/>
                    <a:lstStyle/>
                    <a:p>
                      <a:pPr algn="ctr"/>
                      <a:r>
                        <a:rPr lang="en-US" sz="3200" dirty="0" smtClean="0">
                          <a:solidFill>
                            <a:schemeClr val="bg1">
                              <a:lumMod val="85000"/>
                              <a:lumOff val="15000"/>
                            </a:schemeClr>
                          </a:solidFill>
                        </a:rPr>
                        <a:t>saw</a:t>
                      </a:r>
                      <a:endParaRPr lang="en-US" sz="3200" dirty="0">
                        <a:solidFill>
                          <a:schemeClr val="bg1">
                            <a:lumMod val="85000"/>
                            <a:lumOff val="15000"/>
                          </a:schemeClr>
                        </a:solidFill>
                      </a:endParaRPr>
                    </a:p>
                  </a:txBody>
                  <a:tcPr/>
                </a:tc>
              </a:tr>
            </a:tbl>
          </a:graphicData>
        </a:graphic>
      </p:graphicFrame>
    </p:spTree>
    <p:extLst>
      <p:ext uri="{BB962C8B-B14F-4D97-AF65-F5344CB8AC3E}">
        <p14:creationId xmlns:p14="http://schemas.microsoft.com/office/powerpoint/2010/main" val="359262839"/>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551" y="23327"/>
            <a:ext cx="5943600" cy="1272073"/>
          </a:xfrm>
        </p:spPr>
        <p:txBody>
          <a:bodyPr/>
          <a:lstStyle/>
          <a:p>
            <a:r>
              <a:rPr lang="en-US" sz="4400" dirty="0" smtClean="0"/>
              <a:t>  Activity – ½ crosswise</a:t>
            </a:r>
            <a:endParaRPr lang="en-US" sz="4400" dirty="0"/>
          </a:p>
        </p:txBody>
      </p:sp>
      <p:sp>
        <p:nvSpPr>
          <p:cNvPr id="3" name="Subtitle 2"/>
          <p:cNvSpPr>
            <a:spLocks noGrp="1"/>
          </p:cNvSpPr>
          <p:nvPr>
            <p:ph type="subTitle" idx="1"/>
          </p:nvPr>
        </p:nvSpPr>
        <p:spPr>
          <a:xfrm>
            <a:off x="609600" y="1219200"/>
            <a:ext cx="8305800" cy="5181600"/>
          </a:xfrm>
        </p:spPr>
        <p:txBody>
          <a:bodyPr/>
          <a:lstStyle/>
          <a:p>
            <a:pPr marL="571500" indent="-571500">
              <a:buAutoNum type="romanUcPeriod"/>
            </a:pPr>
            <a:r>
              <a:rPr lang="en-US" sz="2800" dirty="0" smtClean="0">
                <a:solidFill>
                  <a:srgbClr val="FFC000"/>
                </a:solidFill>
              </a:rPr>
              <a:t>Form the simple present form of the verbs below.</a:t>
            </a:r>
          </a:p>
          <a:p>
            <a:pPr marL="457200" indent="-457200">
              <a:buFont typeface="Arial" pitchFamily="34" charset="0"/>
              <a:buChar char="•"/>
            </a:pPr>
            <a:r>
              <a:rPr lang="en-US" sz="2800" dirty="0" smtClean="0">
                <a:solidFill>
                  <a:srgbClr val="FFC000"/>
                </a:solidFill>
              </a:rPr>
              <a:t>Bite</a:t>
            </a:r>
          </a:p>
          <a:p>
            <a:pPr marL="457200" indent="-457200">
              <a:buFont typeface="Arial" pitchFamily="34" charset="0"/>
              <a:buChar char="•"/>
            </a:pPr>
            <a:r>
              <a:rPr lang="en-US" sz="2800" dirty="0" smtClean="0">
                <a:solidFill>
                  <a:srgbClr val="FFC000"/>
                </a:solidFill>
              </a:rPr>
              <a:t>Cite</a:t>
            </a:r>
          </a:p>
          <a:p>
            <a:pPr marL="457200" indent="-457200">
              <a:buFont typeface="Arial" pitchFamily="34" charset="0"/>
              <a:buChar char="•"/>
            </a:pPr>
            <a:r>
              <a:rPr lang="en-US" sz="2800" dirty="0" smtClean="0">
                <a:solidFill>
                  <a:srgbClr val="FFC000"/>
                </a:solidFill>
              </a:rPr>
              <a:t>Fight</a:t>
            </a:r>
          </a:p>
          <a:p>
            <a:pPr marL="457200" indent="-457200">
              <a:buFont typeface="Arial" pitchFamily="34" charset="0"/>
              <a:buChar char="•"/>
            </a:pPr>
            <a:r>
              <a:rPr lang="en-US" sz="2800" dirty="0" smtClean="0">
                <a:solidFill>
                  <a:srgbClr val="FFC000"/>
                </a:solidFill>
              </a:rPr>
              <a:t>Write</a:t>
            </a:r>
          </a:p>
          <a:p>
            <a:pPr marL="457200" indent="-457200">
              <a:buFont typeface="Arial" pitchFamily="34" charset="0"/>
              <a:buChar char="•"/>
            </a:pPr>
            <a:r>
              <a:rPr lang="en-US" sz="2800" dirty="0" smtClean="0">
                <a:solidFill>
                  <a:srgbClr val="FFC000"/>
                </a:solidFill>
              </a:rPr>
              <a:t>Spank</a:t>
            </a:r>
          </a:p>
          <a:p>
            <a:endParaRPr lang="en-US" sz="2800" dirty="0" smtClean="0">
              <a:solidFill>
                <a:srgbClr val="FFC000"/>
              </a:solidFill>
            </a:endParaRPr>
          </a:p>
          <a:p>
            <a:r>
              <a:rPr lang="en-US" sz="2800" dirty="0" smtClean="0">
                <a:solidFill>
                  <a:srgbClr val="FFC000"/>
                </a:solidFill>
              </a:rPr>
              <a:t>II. Form the simple past tense of the verbs  below.</a:t>
            </a:r>
          </a:p>
          <a:p>
            <a:pPr marL="342900" indent="-342900">
              <a:buFont typeface="Arial" pitchFamily="34" charset="0"/>
              <a:buChar char="•"/>
            </a:pPr>
            <a:r>
              <a:rPr lang="en-US" sz="2800" dirty="0" smtClean="0">
                <a:solidFill>
                  <a:srgbClr val="FFC000"/>
                </a:solidFill>
              </a:rPr>
              <a:t>Rank</a:t>
            </a:r>
          </a:p>
          <a:p>
            <a:pPr marL="342900" indent="-342900">
              <a:buFont typeface="Arial" pitchFamily="34" charset="0"/>
              <a:buChar char="•"/>
            </a:pPr>
            <a:r>
              <a:rPr lang="en-US" sz="2800" dirty="0" smtClean="0">
                <a:solidFill>
                  <a:srgbClr val="FFC000"/>
                </a:solidFill>
              </a:rPr>
              <a:t>Harm</a:t>
            </a:r>
          </a:p>
          <a:p>
            <a:pPr marL="342900" indent="-342900">
              <a:buFont typeface="Arial" pitchFamily="34" charset="0"/>
              <a:buChar char="•"/>
            </a:pPr>
            <a:r>
              <a:rPr lang="en-US" sz="2800" dirty="0" smtClean="0">
                <a:solidFill>
                  <a:srgbClr val="FFC000"/>
                </a:solidFill>
              </a:rPr>
              <a:t>Farm</a:t>
            </a:r>
          </a:p>
          <a:p>
            <a:pPr marL="342900" indent="-342900">
              <a:buFont typeface="Arial" pitchFamily="34" charset="0"/>
              <a:buChar char="•"/>
            </a:pPr>
            <a:r>
              <a:rPr lang="en-US" sz="2800" dirty="0" smtClean="0">
                <a:solidFill>
                  <a:srgbClr val="FFC000"/>
                </a:solidFill>
              </a:rPr>
              <a:t>Wreck</a:t>
            </a:r>
          </a:p>
          <a:p>
            <a:pPr marL="342900" indent="-342900">
              <a:buFont typeface="Arial" pitchFamily="34" charset="0"/>
              <a:buChar char="•"/>
            </a:pPr>
            <a:r>
              <a:rPr lang="en-US" sz="2800" dirty="0" smtClean="0">
                <a:solidFill>
                  <a:srgbClr val="FFC000"/>
                </a:solidFill>
              </a:rPr>
              <a:t>Check</a:t>
            </a:r>
          </a:p>
        </p:txBody>
      </p:sp>
    </p:spTree>
    <p:extLst>
      <p:ext uri="{BB962C8B-B14F-4D97-AF65-F5344CB8AC3E}">
        <p14:creationId xmlns:p14="http://schemas.microsoft.com/office/powerpoint/2010/main" val="2307364144"/>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1"/>
            <a:ext cx="9144000" cy="1219200"/>
          </a:xfrm>
        </p:spPr>
        <p:txBody>
          <a:bodyPr/>
          <a:lstStyle/>
          <a:p>
            <a:r>
              <a:rPr lang="en-US" dirty="0" smtClean="0">
                <a:solidFill>
                  <a:srgbClr val="FFC000"/>
                </a:solidFill>
              </a:rPr>
              <a:t>Reference</a:t>
            </a:r>
            <a:endParaRPr lang="en-US" dirty="0">
              <a:solidFill>
                <a:srgbClr val="FFC000"/>
              </a:solidFill>
            </a:endParaRPr>
          </a:p>
        </p:txBody>
      </p:sp>
      <p:sp>
        <p:nvSpPr>
          <p:cNvPr id="3" name="Subtitle 2"/>
          <p:cNvSpPr>
            <a:spLocks noGrp="1"/>
          </p:cNvSpPr>
          <p:nvPr>
            <p:ph type="subTitle" idx="1"/>
          </p:nvPr>
        </p:nvSpPr>
        <p:spPr>
          <a:xfrm>
            <a:off x="152400" y="1295400"/>
            <a:ext cx="8763000" cy="5181600"/>
          </a:xfrm>
        </p:spPr>
        <p:txBody>
          <a:bodyPr/>
          <a:lstStyle/>
          <a:p>
            <a:pPr algn="ctr"/>
            <a:endParaRPr lang="en-US" dirty="0" smtClean="0">
              <a:solidFill>
                <a:srgbClr val="FFC000"/>
              </a:solidFill>
            </a:endParaRPr>
          </a:p>
          <a:p>
            <a:pPr algn="ctr"/>
            <a:r>
              <a:rPr lang="en-US" dirty="0" smtClean="0">
                <a:solidFill>
                  <a:srgbClr val="FFC000"/>
                </a:solidFill>
              </a:rPr>
              <a:t>Grammar and Composition 9</a:t>
            </a:r>
          </a:p>
          <a:p>
            <a:pPr algn="ctr"/>
            <a:r>
              <a:rPr lang="en-US" dirty="0" smtClean="0">
                <a:solidFill>
                  <a:srgbClr val="FFC000"/>
                </a:solidFill>
              </a:rPr>
              <a:t>(Oklahoma Edition)</a:t>
            </a:r>
          </a:p>
          <a:p>
            <a:pPr algn="ctr"/>
            <a:endParaRPr lang="en-US" dirty="0" smtClean="0">
              <a:solidFill>
                <a:srgbClr val="FFC000"/>
              </a:solidFill>
            </a:endParaRPr>
          </a:p>
          <a:p>
            <a:pPr algn="ctr"/>
            <a:endParaRPr lang="en-US" dirty="0">
              <a:solidFill>
                <a:srgbClr val="FFC000"/>
              </a:solidFill>
            </a:endParaRPr>
          </a:p>
          <a:p>
            <a:pPr algn="ctr"/>
            <a:r>
              <a:rPr lang="en-US" dirty="0" smtClean="0">
                <a:solidFill>
                  <a:srgbClr val="FFC000"/>
                </a:solidFill>
              </a:rPr>
              <a:t>~O~</a:t>
            </a:r>
          </a:p>
          <a:p>
            <a:pPr algn="ctr"/>
            <a:endParaRPr lang="en-US" dirty="0" smtClean="0">
              <a:solidFill>
                <a:srgbClr val="FFC000"/>
              </a:solidFill>
            </a:endParaRPr>
          </a:p>
          <a:p>
            <a:pPr algn="ctr"/>
            <a:r>
              <a:rPr lang="en-US" dirty="0" smtClean="0">
                <a:solidFill>
                  <a:srgbClr val="FFC000"/>
                </a:solidFill>
              </a:rPr>
              <a:t>A Grammar Lesson </a:t>
            </a:r>
          </a:p>
          <a:p>
            <a:pPr algn="ctr"/>
            <a:r>
              <a:rPr lang="en-US" dirty="0" smtClean="0">
                <a:solidFill>
                  <a:srgbClr val="FFC000"/>
                </a:solidFill>
              </a:rPr>
              <a:t>For Grade 7 or 1</a:t>
            </a:r>
            <a:r>
              <a:rPr lang="en-US" baseline="30000" dirty="0" smtClean="0">
                <a:solidFill>
                  <a:srgbClr val="FFC000"/>
                </a:solidFill>
              </a:rPr>
              <a:t>st</a:t>
            </a:r>
            <a:r>
              <a:rPr lang="en-US" dirty="0" smtClean="0">
                <a:solidFill>
                  <a:srgbClr val="FFC000"/>
                </a:solidFill>
              </a:rPr>
              <a:t> Year High School.</a:t>
            </a:r>
          </a:p>
          <a:p>
            <a:pPr algn="ctr"/>
            <a:endParaRPr lang="en-US" dirty="0">
              <a:solidFill>
                <a:srgbClr val="FFC000"/>
              </a:solidFill>
            </a:endParaRPr>
          </a:p>
          <a:p>
            <a:pPr algn="ctr"/>
            <a:endParaRPr lang="en-US" dirty="0" smtClean="0">
              <a:solidFill>
                <a:srgbClr val="FFC000"/>
              </a:solidFill>
            </a:endParaRPr>
          </a:p>
          <a:p>
            <a:pPr algn="ctr"/>
            <a:endParaRPr lang="en-US" dirty="0" smtClean="0">
              <a:solidFill>
                <a:srgbClr val="FFC000"/>
              </a:solidFill>
            </a:endParaRPr>
          </a:p>
          <a:p>
            <a:pPr algn="ctr"/>
            <a:endParaRPr lang="en-US" dirty="0">
              <a:solidFill>
                <a:srgbClr val="FFC000"/>
              </a:solidFill>
            </a:endParaRPr>
          </a:p>
          <a:p>
            <a:pPr algn="ctr"/>
            <a:endParaRPr lang="en-US" dirty="0">
              <a:solidFill>
                <a:srgbClr val="FFC000"/>
              </a:solidFill>
            </a:endParaRPr>
          </a:p>
        </p:txBody>
      </p:sp>
    </p:spTree>
    <p:extLst>
      <p:ext uri="{BB962C8B-B14F-4D97-AF65-F5344CB8AC3E}">
        <p14:creationId xmlns:p14="http://schemas.microsoft.com/office/powerpoint/2010/main" val="1569021577"/>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Purple Segoe 4-3 template-template_April-17-2007">
  <a:themeElements>
    <a:clrScheme name="Purple Template-Template">
      <a:dk1>
        <a:srgbClr val="000000"/>
      </a:dk1>
      <a:lt1>
        <a:srgbClr val="FFFFFF"/>
      </a:lt1>
      <a:dk2>
        <a:srgbClr val="663474"/>
      </a:dk2>
      <a:lt2>
        <a:srgbClr val="DBB7FF"/>
      </a:lt2>
      <a:accent1>
        <a:srgbClr val="FFC000"/>
      </a:accent1>
      <a:accent2>
        <a:srgbClr val="3497AE"/>
      </a:accent2>
      <a:accent3>
        <a:srgbClr val="DF8045"/>
      </a:accent3>
      <a:accent4>
        <a:srgbClr val="7DCC2E"/>
      </a:accent4>
      <a:accent5>
        <a:srgbClr val="FF9929"/>
      </a:accent5>
      <a:accent6>
        <a:srgbClr val="2681E6"/>
      </a:accent6>
      <a:hlink>
        <a:srgbClr val="F0ED7B"/>
      </a:hlink>
      <a:folHlink>
        <a:srgbClr val="F3EB4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300" dirty="0" smtClean="0">
            <a:solidFill>
              <a:srgbClr val="FFFFFF"/>
            </a:solidFill>
            <a:effectLst>
              <a:outerShdw blurRad="38100" dist="38100" dir="2700000" algn="tl">
                <a:srgbClr val="000000">
                  <a:alpha val="43137"/>
                </a:srgbClr>
              </a:outerShdw>
            </a:effectLst>
            <a:latin typeface="Segoe"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White with Courier font for code slides">
  <a:themeElements>
    <a:clrScheme name="Blue Template-Template">
      <a:dk1>
        <a:srgbClr val="000000"/>
      </a:dk1>
      <a:lt1>
        <a:srgbClr val="FFFFFF"/>
      </a:lt1>
      <a:dk2>
        <a:srgbClr val="050595"/>
      </a:dk2>
      <a:lt2>
        <a:srgbClr val="FFFFFF"/>
      </a:lt2>
      <a:accent1>
        <a:srgbClr val="FFC000"/>
      </a:accent1>
      <a:accent2>
        <a:srgbClr val="3497AE"/>
      </a:accent2>
      <a:accent3>
        <a:srgbClr val="DF8045"/>
      </a:accent3>
      <a:accent4>
        <a:srgbClr val="7DCC2E"/>
      </a:accent4>
      <a:accent5>
        <a:srgbClr val="FF9929"/>
      </a:accent5>
      <a:accent6>
        <a:srgbClr val="7D3DA1"/>
      </a:accent6>
      <a:hlink>
        <a:srgbClr val="F3EB4F"/>
      </a:hlink>
      <a:folHlink>
        <a:srgbClr val="7DDD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109728" tIns="54864" rIns="109728" bIns="54864" numCol="1" rtlCol="0" anchor="ctr" anchorCtr="0" compatLnSpc="1">
        <a:prstTxWarp prst="textNoShape">
          <a:avLst/>
        </a:prstTxWarp>
      </a:bodyPr>
      <a:lstStyle>
        <a:defPPr marL="0" marR="0" indent="0" algn="ctr" defTabSz="1096963" rtl="0" eaLnBrk="1" fontAlgn="base" latinLnBrk="0" hangingPunct="1">
          <a:lnSpc>
            <a:spcPct val="100000"/>
          </a:lnSpc>
          <a:spcBef>
            <a:spcPct val="0"/>
          </a:spcBef>
          <a:spcAft>
            <a:spcPct val="0"/>
          </a:spcAft>
          <a:buClrTx/>
          <a:buSzTx/>
          <a:buFontTx/>
          <a:buNone/>
          <a:tabLst/>
          <a:defRPr kumimoji="0" sz="2800" b="0" i="0" u="none" strike="noStrike" cap="none" normalizeH="0" baseline="0" dirty="0" smtClean="0">
            <a:solidFill>
              <a:schemeClr val="tx1"/>
            </a:solidFill>
            <a:effectLst>
              <a:outerShdw blurRad="38100" dist="38100" dir="2700000" algn="tl">
                <a:srgbClr val="000000">
                  <a:alpha val="43137"/>
                </a:srgbClr>
              </a:outerShdw>
            </a:effectLst>
            <a:latin typeface="Segoe"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docProps/app.xml><?xml version="1.0" encoding="utf-8"?>
<Properties xmlns="http://schemas.openxmlformats.org/officeDocument/2006/extended-properties" xmlns:vt="http://schemas.openxmlformats.org/officeDocument/2006/docPropsVTypes">
  <Template>Abstract Violet Wave</Template>
  <TotalTime>108</TotalTime>
  <Words>328</Words>
  <Application>Microsoft Office PowerPoint</Application>
  <PresentationFormat>On-screen Show (4:3)</PresentationFormat>
  <Paragraphs>90</Paragraphs>
  <Slides>8</Slides>
  <Notes>0</Notes>
  <HiddenSlides>0</HiddenSlides>
  <MMClips>0</MMClips>
  <ScaleCrop>false</ScaleCrop>
  <HeadingPairs>
    <vt:vector size="4" baseType="variant">
      <vt:variant>
        <vt:lpstr>Theme</vt:lpstr>
      </vt:variant>
      <vt:variant>
        <vt:i4>2</vt:i4>
      </vt:variant>
      <vt:variant>
        <vt:lpstr>Slide Titles</vt:lpstr>
      </vt:variant>
      <vt:variant>
        <vt:i4>8</vt:i4>
      </vt:variant>
    </vt:vector>
  </HeadingPairs>
  <TitlesOfParts>
    <vt:vector size="10" baseType="lpstr">
      <vt:lpstr>Purple Segoe 4-3 template-template_April-17-2007</vt:lpstr>
      <vt:lpstr>White with Courier font for code slides</vt:lpstr>
      <vt:lpstr>Tense of the Verb</vt:lpstr>
      <vt:lpstr> Introduction</vt:lpstr>
      <vt:lpstr>Present Tense</vt:lpstr>
      <vt:lpstr>Present Tense</vt:lpstr>
      <vt:lpstr>Past Tense</vt:lpstr>
      <vt:lpstr>Past Tense</vt:lpstr>
      <vt:lpstr>  Activity – ½ crosswise</vt:lpstr>
      <vt:lpstr>Reference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User</cp:lastModifiedBy>
  <cp:revision>10</cp:revision>
  <dcterms:created xsi:type="dcterms:W3CDTF">2012-10-01T14:58:44Z</dcterms:created>
  <dcterms:modified xsi:type="dcterms:W3CDTF">2012-10-01T18:12:35Z</dcterms:modified>
</cp:coreProperties>
</file>